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16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53"/>
  </p:normalViewPr>
  <p:slideViewPr>
    <p:cSldViewPr snapToGrid="0" snapToObjects="1">
      <p:cViewPr varScale="1">
        <p:scale>
          <a:sx n="54" d="100"/>
          <a:sy n="54" d="100"/>
        </p:scale>
        <p:origin x="44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Attribution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z="8500" spc="-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“Notable Quote”</a:t>
            </a:r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sz="3600" b="1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sz="3600" b="1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sz="3600" b="1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sz="3600" b="1"/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Presentation Subtitle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sz="5500" b="1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sz="5500" b="1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sz="5500" b="1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sz="5500" b="1"/>
            </a:lvl5pPr>
          </a:lstStyle>
          <a:p>
            <a:r>
              <a:t>Agenda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99"/>
            </a:lvl1pPr>
          </a:lstStyle>
          <a:p>
            <a:r>
              <a:t>Agenda Topics</a:t>
            </a:r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macan.org/jaffray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irst Slide.jpg" descr="First 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Logo.png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277" y="11471736"/>
            <a:ext cx="1332747" cy="13715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"/>
          <p:cNvSpPr/>
          <p:nvPr/>
        </p:nvSpPr>
        <p:spPr>
          <a:xfrm>
            <a:off x="12231245" y="14950003"/>
            <a:ext cx="11285719" cy="4021919"/>
          </a:xfrm>
          <a:prstGeom prst="rect">
            <a:avLst/>
          </a:prstGeom>
          <a:solidFill>
            <a:srgbClr val="EAEA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5" name="Rectangle"/>
          <p:cNvSpPr/>
          <p:nvPr/>
        </p:nvSpPr>
        <p:spPr>
          <a:xfrm>
            <a:off x="-756279" y="-134260"/>
            <a:ext cx="6343053" cy="1398452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6" name="Rectangle"/>
          <p:cNvSpPr/>
          <p:nvPr/>
        </p:nvSpPr>
        <p:spPr>
          <a:xfrm>
            <a:off x="5341327" y="-7091661"/>
            <a:ext cx="19344956" cy="10094995"/>
          </a:xfrm>
          <a:prstGeom prst="rect">
            <a:avLst/>
          </a:prstGeom>
          <a:solidFill>
            <a:srgbClr val="EAEA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7" name="Our Goal"/>
          <p:cNvSpPr txBox="1"/>
          <p:nvPr/>
        </p:nvSpPr>
        <p:spPr>
          <a:xfrm>
            <a:off x="10367551" y="5271734"/>
            <a:ext cx="5707581" cy="1508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7000" b="1" spc="200">
                <a:solidFill>
                  <a:srgbClr val="000000"/>
                </a:solidFill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rPr lang="fr-CA" dirty="0"/>
              <a:t>Notre objectif</a:t>
            </a:r>
            <a:endParaRPr dirty="0"/>
          </a:p>
        </p:txBody>
      </p:sp>
      <p:sp>
        <p:nvSpPr>
          <p:cNvPr id="218" name="Line"/>
          <p:cNvSpPr/>
          <p:nvPr/>
        </p:nvSpPr>
        <p:spPr>
          <a:xfrm>
            <a:off x="10411307" y="4740587"/>
            <a:ext cx="1102212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9" name="By 2030, we believe we could see"/>
          <p:cNvSpPr txBox="1">
            <a:spLocks noGrp="1"/>
          </p:cNvSpPr>
          <p:nvPr>
            <p:ph type="body" sz="quarter" idx="1"/>
          </p:nvPr>
        </p:nvSpPr>
        <p:spPr>
          <a:xfrm>
            <a:off x="10426286" y="6837833"/>
            <a:ext cx="8567240" cy="729301"/>
          </a:xfrm>
          <a:prstGeom prst="rect">
            <a:avLst/>
          </a:prstGeom>
        </p:spPr>
        <p:txBody>
          <a:bodyPr lIns="50800" tIns="50800" rIns="50800" bIns="50800"/>
          <a:lstStyle>
            <a:lvl1pPr defTabSz="457200">
              <a:defRPr sz="3200" b="0" spc="64" baseline="-19499"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lvl1pPr>
          </a:lstStyle>
          <a:p>
            <a:r>
              <a:rPr lang="fr-CA" dirty="0"/>
              <a:t>D’ici</a:t>
            </a:r>
            <a:r>
              <a:rPr dirty="0"/>
              <a:t> 2030, </a:t>
            </a:r>
            <a:r>
              <a:rPr lang="fr-CA" dirty="0"/>
              <a:t>nous croyons être en mesure de voir :</a:t>
            </a:r>
            <a:endParaRPr dirty="0"/>
          </a:p>
        </p:txBody>
      </p:sp>
      <p:sp>
        <p:nvSpPr>
          <p:cNvPr id="220" name="500,000 baptized believers  that’s a big harvest…"/>
          <p:cNvSpPr txBox="1"/>
          <p:nvPr/>
        </p:nvSpPr>
        <p:spPr>
          <a:xfrm>
            <a:off x="10426286" y="7666288"/>
            <a:ext cx="12869365" cy="5401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defRPr sz="4000" b="1" spc="79" baseline="-15000">
                <a:solidFill>
                  <a:srgbClr val="00426A"/>
                </a:solidFill>
                <a:uFill>
                  <a:solidFill>
                    <a:srgbClr val="000000"/>
                  </a:solidFill>
                </a:uFill>
                <a:latin typeface="MyriadPro-Bold"/>
                <a:ea typeface="MyriadPro-Bold"/>
                <a:cs typeface="MyriadPro-Bold"/>
                <a:sym typeface="MyriadPro-Bold"/>
              </a:defRPr>
            </a:pPr>
            <a:r>
              <a:rPr dirty="0"/>
              <a:t>500</a:t>
            </a:r>
            <a:r>
              <a:rPr lang="fr-CA" dirty="0"/>
              <a:t> </a:t>
            </a:r>
            <a:r>
              <a:rPr dirty="0"/>
              <a:t>000 </a:t>
            </a:r>
            <a:r>
              <a:rPr lang="fr-CA" dirty="0"/>
              <a:t>croyants se faire baptiser</a:t>
            </a:r>
            <a:br>
              <a:rPr dirty="0"/>
            </a:br>
            <a:r>
              <a:rPr lang="fr-CA" sz="3200" b="0" spc="64" baseline="-18750" dirty="0">
                <a:solidFill>
                  <a:srgbClr val="000000"/>
                </a:solidFill>
                <a:latin typeface="MyriadPro-Regular"/>
                <a:ea typeface="MyriadPro-Regular"/>
                <a:cs typeface="MyriadPro-Regular"/>
                <a:sym typeface="MyriadPro-Regular"/>
              </a:rPr>
              <a:t>C’est une moisson exceptionnelle.</a:t>
            </a:r>
            <a:endParaRPr sz="3200" spc="64" baseline="-18750" dirty="0">
              <a:solidFill>
                <a:srgbClr val="000000"/>
              </a:solidFill>
            </a:endParaRPr>
          </a:p>
          <a:p>
            <a:pPr algn="l" defTabSz="457200">
              <a:defRPr sz="3200" spc="64" baseline="-187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endParaRPr sz="3200" spc="64" baseline="-18750" dirty="0">
              <a:solidFill>
                <a:srgbClr val="000000"/>
              </a:solidFill>
            </a:endParaRPr>
          </a:p>
          <a:p>
            <a:pPr algn="l" defTabSz="457200">
              <a:defRPr sz="4000" b="1" spc="79" baseline="-15000">
                <a:solidFill>
                  <a:srgbClr val="00426A"/>
                </a:solidFill>
                <a:uFill>
                  <a:solidFill>
                    <a:srgbClr val="000000"/>
                  </a:solidFill>
                </a:uFill>
                <a:latin typeface="MyriadPro-Bold"/>
                <a:ea typeface="MyriadPro-Bold"/>
                <a:cs typeface="MyriadPro-Bold"/>
                <a:sym typeface="MyriadPro-Bold"/>
              </a:defRPr>
            </a:pPr>
            <a:r>
              <a:rPr dirty="0"/>
              <a:t>50</a:t>
            </a:r>
            <a:r>
              <a:rPr lang="fr-CA" dirty="0"/>
              <a:t> </a:t>
            </a:r>
            <a:r>
              <a:rPr dirty="0"/>
              <a:t>000 </a:t>
            </a:r>
            <a:r>
              <a:rPr lang="fr-CA" dirty="0"/>
              <a:t>Églises grandir</a:t>
            </a:r>
            <a:br>
              <a:rPr dirty="0"/>
            </a:br>
            <a:r>
              <a:rPr lang="fr-CA" sz="3200" b="0" spc="64" baseline="-18750" dirty="0">
                <a:solidFill>
                  <a:srgbClr val="000000"/>
                </a:solidFill>
                <a:latin typeface="MyriadPro-Regular"/>
                <a:ea typeface="MyriadPro-Regular"/>
                <a:cs typeface="MyriadPro-Regular"/>
                <a:sym typeface="MyriadPro-Regular"/>
              </a:rPr>
              <a:t>Des Églises n’ayant jamais entendu parler de l’Alliance, et qui n’en entendront peut-être jamais parler.</a:t>
            </a:r>
            <a:endParaRPr sz="3200" b="0" spc="64" baseline="-18750" dirty="0">
              <a:solidFill>
                <a:srgbClr val="000000"/>
              </a:solidFill>
              <a:latin typeface="MyriadPro-Regular"/>
              <a:ea typeface="MyriadPro-Regular"/>
              <a:cs typeface="MyriadPro-Regular"/>
              <a:sym typeface="MyriadPro-Regular"/>
            </a:endParaRPr>
          </a:p>
        </p:txBody>
      </p:sp>
      <p:pic>
        <p:nvPicPr>
          <p:cNvPr id="221" name="Slide 3-2.jpg" descr="Slide 3-2.jpg"/>
          <p:cNvPicPr>
            <a:picLocks noChangeAspect="1"/>
          </p:cNvPicPr>
          <p:nvPr/>
        </p:nvPicPr>
        <p:blipFill>
          <a:blip r:embed="rId2">
            <a:alphaModFix amt="10000"/>
          </a:blip>
          <a:srcRect l="40785" t="45882" r="10770" b="22925"/>
          <a:stretch>
            <a:fillRect/>
          </a:stretch>
        </p:blipFill>
        <p:spPr>
          <a:xfrm>
            <a:off x="-12385669" y="-309879"/>
            <a:ext cx="17734707" cy="14273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Slide 7-3.jpg" descr="Slide 7-3.jpg"/>
          <p:cNvPicPr>
            <a:picLocks noChangeAspect="1"/>
          </p:cNvPicPr>
          <p:nvPr/>
        </p:nvPicPr>
        <p:blipFill>
          <a:blip r:embed="rId3"/>
          <a:srcRect l="20857" t="14274" r="20857" b="27868"/>
          <a:stretch>
            <a:fillRect/>
          </a:stretch>
        </p:blipFill>
        <p:spPr>
          <a:xfrm>
            <a:off x="1751745" y="1523206"/>
            <a:ext cx="7195508" cy="10669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"/>
          <p:cNvSpPr/>
          <p:nvPr/>
        </p:nvSpPr>
        <p:spPr>
          <a:xfrm>
            <a:off x="-1788353" y="-397620"/>
            <a:ext cx="28209969" cy="5328927"/>
          </a:xfrm>
          <a:prstGeom prst="rect">
            <a:avLst/>
          </a:prstGeom>
          <a:solidFill>
            <a:srgbClr val="00426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00426A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5" name="for international workers and building training centres to equip church planters."/>
          <p:cNvSpPr txBox="1">
            <a:spLocks noGrp="1"/>
          </p:cNvSpPr>
          <p:nvPr>
            <p:ph type="body" sz="quarter" idx="1"/>
          </p:nvPr>
        </p:nvSpPr>
        <p:spPr>
          <a:xfrm>
            <a:off x="12088624" y="8694287"/>
            <a:ext cx="9341934" cy="1914470"/>
          </a:xfrm>
          <a:prstGeom prst="rect">
            <a:avLst/>
          </a:prstGeom>
        </p:spPr>
        <p:txBody>
          <a:bodyPr lIns="50800" tIns="50800" rIns="50800" bIns="50800"/>
          <a:lstStyle>
            <a:lvl1pPr defTabSz="457200">
              <a:defRPr sz="3200" b="0" spc="64" baseline="-19499"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lvl1pPr>
          </a:lstStyle>
          <a:p>
            <a:r>
              <a:rPr lang="fr-CA" dirty="0"/>
              <a:t>pour les ouvriers internationaux et la construction de centres de formation dans le but d’équiper des implanteurs d’églises.</a:t>
            </a:r>
          </a:p>
        </p:txBody>
      </p:sp>
      <p:sp>
        <p:nvSpPr>
          <p:cNvPr id="226" name="How we get there"/>
          <p:cNvSpPr txBox="1"/>
          <p:nvPr/>
        </p:nvSpPr>
        <p:spPr>
          <a:xfrm>
            <a:off x="2061443" y="10987274"/>
            <a:ext cx="8268529" cy="115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7000" b="1" spc="200">
                <a:solidFill>
                  <a:srgbClr val="00426A"/>
                </a:solidFill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rPr lang="fr-CA" dirty="0"/>
              <a:t>Comment y parvenir</a:t>
            </a:r>
            <a:endParaRPr dirty="0"/>
          </a:p>
        </p:txBody>
      </p:sp>
      <p:sp>
        <p:nvSpPr>
          <p:cNvPr id="227" name="Line"/>
          <p:cNvSpPr/>
          <p:nvPr/>
        </p:nvSpPr>
        <p:spPr>
          <a:xfrm>
            <a:off x="2177341" y="10517576"/>
            <a:ext cx="1102211" cy="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28" name="Slide 9-2.jpg" descr="Slide 9-2.jpg"/>
          <p:cNvPicPr>
            <a:picLocks noChangeAspect="1"/>
          </p:cNvPicPr>
          <p:nvPr/>
        </p:nvPicPr>
        <p:blipFill>
          <a:blip r:embed="rId2"/>
          <a:srcRect l="602" t="1291" r="601"/>
          <a:stretch>
            <a:fillRect/>
          </a:stretch>
        </p:blipFill>
        <p:spPr>
          <a:xfrm>
            <a:off x="8983365" y="-54806"/>
            <a:ext cx="13358639" cy="688632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This year, we’re raising $300,000"/>
          <p:cNvSpPr txBox="1"/>
          <p:nvPr/>
        </p:nvSpPr>
        <p:spPr>
          <a:xfrm>
            <a:off x="12041992" y="7986893"/>
            <a:ext cx="6004208" cy="512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4000" b="1" spc="79" baseline="-2199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yriadPro-Bold"/>
                <a:ea typeface="MyriadPro-Bold"/>
                <a:cs typeface="MyriadPro-Bold"/>
                <a:sym typeface="MyriadPro-Bold"/>
              </a:defRPr>
            </a:lvl1pPr>
          </a:lstStyle>
          <a:p>
            <a:r>
              <a:rPr lang="fr-CA" dirty="0"/>
              <a:t>Cette année, nous amassons </a:t>
            </a:r>
            <a:r>
              <a:rPr dirty="0"/>
              <a:t>300</a:t>
            </a:r>
            <a:r>
              <a:rPr lang="fr-CA" dirty="0"/>
              <a:t> </a:t>
            </a:r>
            <a:r>
              <a:rPr dirty="0"/>
              <a:t>000</a:t>
            </a:r>
            <a:r>
              <a:rPr lang="fr-CA" dirty="0"/>
              <a:t> $</a:t>
            </a:r>
            <a:r>
              <a:rPr dirty="0"/>
              <a:t> </a:t>
            </a:r>
          </a:p>
        </p:txBody>
      </p:sp>
      <p:pic>
        <p:nvPicPr>
          <p:cNvPr id="230" name="Slide 9-3.jpg" descr="Slide 9-3.jpg"/>
          <p:cNvPicPr>
            <a:picLocks noChangeAspect="1"/>
          </p:cNvPicPr>
          <p:nvPr/>
        </p:nvPicPr>
        <p:blipFill>
          <a:blip r:embed="rId3"/>
          <a:srcRect l="35452" t="16038" r="7643" b="16037"/>
          <a:stretch>
            <a:fillRect/>
          </a:stretch>
        </p:blipFill>
        <p:spPr>
          <a:xfrm>
            <a:off x="2092006" y="-3844925"/>
            <a:ext cx="8523398" cy="13561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yogendra-singh-3fcJn-TtXaw-unsplash.jpg" descr="yogendra-singh-3fcJn-TtXaw-unsplash.jpg"/>
          <p:cNvPicPr>
            <a:picLocks noChangeAspect="1"/>
          </p:cNvPicPr>
          <p:nvPr/>
        </p:nvPicPr>
        <p:blipFill>
          <a:blip r:embed="rId2"/>
          <a:srcRect r="701"/>
          <a:stretch>
            <a:fillRect/>
          </a:stretch>
        </p:blipFill>
        <p:spPr>
          <a:xfrm>
            <a:off x="-20161" y="-4448296"/>
            <a:ext cx="27234423" cy="18284533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Rectangle"/>
          <p:cNvSpPr/>
          <p:nvPr/>
        </p:nvSpPr>
        <p:spPr>
          <a:xfrm>
            <a:off x="1588578" y="-287100"/>
            <a:ext cx="10120081" cy="1232144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4" name="Join us in raising $300,000"/>
          <p:cNvSpPr txBox="1">
            <a:spLocks noGrp="1"/>
          </p:cNvSpPr>
          <p:nvPr>
            <p:ph type="body" sz="quarter" idx="1"/>
          </p:nvPr>
        </p:nvSpPr>
        <p:spPr>
          <a:xfrm>
            <a:off x="2626608" y="4698014"/>
            <a:ext cx="8567240" cy="588868"/>
          </a:xfrm>
          <a:prstGeom prst="rect">
            <a:avLst/>
          </a:prstGeom>
        </p:spPr>
        <p:txBody>
          <a:bodyPr lIns="50800" tIns="50800" rIns="50800" bIns="50800"/>
          <a:lstStyle>
            <a:lvl1pPr defTabSz="373898">
              <a:defRPr sz="3218" spc="64" baseline="-18639">
                <a:solidFill>
                  <a:srgbClr val="00464A"/>
                </a:solidFill>
                <a:uFill>
                  <a:solidFill>
                    <a:srgbClr val="000000"/>
                  </a:solidFill>
                </a:uFill>
                <a:latin typeface="MyriadPro-Bold"/>
                <a:ea typeface="MyriadPro-Bold"/>
                <a:cs typeface="MyriadPro-Bold"/>
                <a:sym typeface="MyriadPro-Bold"/>
              </a:defRPr>
            </a:lvl1pPr>
          </a:lstStyle>
          <a:p>
            <a:r>
              <a:rPr lang="fr-CA" dirty="0"/>
              <a:t>Joignez-vous à nous pour amasser </a:t>
            </a:r>
            <a:r>
              <a:rPr dirty="0"/>
              <a:t>300</a:t>
            </a:r>
            <a:r>
              <a:rPr lang="fr-CA" dirty="0"/>
              <a:t> </a:t>
            </a:r>
            <a:r>
              <a:rPr dirty="0"/>
              <a:t>000</a:t>
            </a:r>
            <a:r>
              <a:rPr lang="fr-CA" dirty="0"/>
              <a:t> $.</a:t>
            </a:r>
            <a:endParaRPr dirty="0"/>
          </a:p>
        </p:txBody>
      </p:sp>
      <p:sp>
        <p:nvSpPr>
          <p:cNvPr id="235" name="Ways to give"/>
          <p:cNvSpPr txBox="1"/>
          <p:nvPr/>
        </p:nvSpPr>
        <p:spPr>
          <a:xfrm>
            <a:off x="2626129" y="2975650"/>
            <a:ext cx="8568198" cy="10098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 fontScale="92500"/>
          </a:bodyPr>
          <a:lstStyle>
            <a:lvl1pPr algn="l">
              <a:lnSpc>
                <a:spcPct val="80000"/>
              </a:lnSpc>
              <a:defRPr sz="7000" b="1" spc="200">
                <a:solidFill>
                  <a:srgbClr val="000000"/>
                </a:solidFill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rPr lang="fr-CA" dirty="0"/>
              <a:t>Des façons de donner</a:t>
            </a:r>
            <a:endParaRPr dirty="0"/>
          </a:p>
        </p:txBody>
      </p:sp>
      <p:sp>
        <p:nvSpPr>
          <p:cNvPr id="236" name="Line"/>
          <p:cNvSpPr/>
          <p:nvPr/>
        </p:nvSpPr>
        <p:spPr>
          <a:xfrm>
            <a:off x="2635676" y="2430388"/>
            <a:ext cx="1102211" cy="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7" name="Two ways to give:"/>
          <p:cNvSpPr txBox="1"/>
          <p:nvPr/>
        </p:nvSpPr>
        <p:spPr>
          <a:xfrm>
            <a:off x="2626608" y="6315819"/>
            <a:ext cx="8567240" cy="5888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 defTabSz="457200">
              <a:defRPr sz="3200" baseline="-1949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lvl1pPr>
          </a:lstStyle>
          <a:p>
            <a:r>
              <a:rPr lang="fr-CA" dirty="0"/>
              <a:t>Deux façons de donner </a:t>
            </a:r>
            <a:r>
              <a:rPr dirty="0"/>
              <a:t>:</a:t>
            </a:r>
          </a:p>
        </p:txBody>
      </p:sp>
      <p:sp>
        <p:nvSpPr>
          <p:cNvPr id="238" name="1. Go to cmacan.org/jaffray…"/>
          <p:cNvSpPr txBox="1"/>
          <p:nvPr/>
        </p:nvSpPr>
        <p:spPr>
          <a:xfrm>
            <a:off x="2626608" y="7171625"/>
            <a:ext cx="7459820" cy="3583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 defTabSz="457200">
              <a:defRPr sz="3200" baseline="-1949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r>
              <a:rPr dirty="0"/>
              <a:t>1. </a:t>
            </a:r>
            <a:r>
              <a:rPr lang="fr-CA" dirty="0"/>
              <a:t>Rendez-vous sur </a:t>
            </a:r>
            <a:r>
              <a:rPr b="1" u="sng" dirty="0">
                <a:latin typeface="MyriadPro-Bold"/>
                <a:ea typeface="MyriadPro-Bold"/>
                <a:cs typeface="MyriadPro-Bold"/>
                <a:sym typeface="MyriadPro-Bold"/>
                <a:hlinkClick r:id="rId3"/>
              </a:rPr>
              <a:t>cmacan.org/</a:t>
            </a:r>
            <a:r>
              <a:rPr b="1" u="sng" dirty="0" err="1">
                <a:latin typeface="MyriadPro-Bold"/>
                <a:ea typeface="MyriadPro-Bold"/>
                <a:cs typeface="MyriadPro-Bold"/>
                <a:sym typeface="MyriadPro-Bold"/>
                <a:hlinkClick r:id="rId3"/>
              </a:rPr>
              <a:t>jaffray</a:t>
            </a:r>
            <a:r>
              <a:rPr lang="fr-CA" dirty="0">
                <a:latin typeface="MyriadPro-Bold"/>
                <a:ea typeface="MyriadPro-Bold"/>
                <a:cs typeface="MyriadPro-Bold"/>
                <a:sym typeface="MyriadPro-Bold"/>
              </a:rPr>
              <a:t> (EAS).</a:t>
            </a:r>
            <a:br>
              <a:rPr dirty="0"/>
            </a:br>
            <a:endParaRPr spc="64" dirty="0"/>
          </a:p>
          <a:p>
            <a:pPr algn="l" defTabSz="457200">
              <a:defRPr sz="3200" baseline="-19499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r>
              <a:rPr dirty="0"/>
              <a:t>2. </a:t>
            </a:r>
            <a:r>
              <a:rPr lang="fr-CA" dirty="0"/>
              <a:t>Précisez</a:t>
            </a:r>
            <a:r>
              <a:rPr dirty="0"/>
              <a:t>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dirty="0" err="1"/>
              <a:t>Jaffray</a:t>
            </a:r>
            <a:r>
              <a:rPr dirty="0"/>
              <a:t> Offering</a:t>
            </a:r>
            <a:r>
              <a:rPr lang="fr-CA" dirty="0"/>
              <a:t> </a:t>
            </a:r>
            <a:r>
              <a:rPr lang="fr-CA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dirty="0"/>
              <a:t> </a:t>
            </a:r>
            <a:r>
              <a:rPr lang="fr-CA" dirty="0"/>
              <a:t>quand vous verserez un don à votre Église selon le </a:t>
            </a:r>
            <a:r>
              <a:rPr lang="fr-CA"/>
              <a:t>mode habituel </a:t>
            </a:r>
            <a:r>
              <a:t>(</a:t>
            </a:r>
            <a:r>
              <a:rPr lang="fr-CA" dirty="0"/>
              <a:t>en ligne</a:t>
            </a:r>
            <a:r>
              <a:rPr dirty="0"/>
              <a:t>, </a:t>
            </a:r>
            <a:r>
              <a:rPr dirty="0" err="1"/>
              <a:t>ch</a:t>
            </a:r>
            <a:r>
              <a:rPr lang="fr-CA" dirty="0"/>
              <a:t>è</a:t>
            </a:r>
            <a:r>
              <a:rPr dirty="0"/>
              <a:t>que, </a:t>
            </a:r>
            <a:r>
              <a:rPr dirty="0" err="1"/>
              <a:t>etc</a:t>
            </a:r>
            <a:r>
              <a:rPr lang="fr-CA" dirty="0"/>
              <a:t>.</a:t>
            </a:r>
            <a:r>
              <a:rPr dirty="0"/>
              <a:t>).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"/>
          <p:cNvSpPr/>
          <p:nvPr/>
        </p:nvSpPr>
        <p:spPr>
          <a:xfrm>
            <a:off x="-234313" y="-137380"/>
            <a:ext cx="11218838" cy="13990760"/>
          </a:xfrm>
          <a:prstGeom prst="rect">
            <a:avLst/>
          </a:prstGeom>
          <a:solidFill>
            <a:srgbClr val="04040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55" name="Slide 1-Image.jpg" descr="Slide 1-Image.jpg"/>
          <p:cNvPicPr>
            <a:picLocks noChangeAspect="1"/>
          </p:cNvPicPr>
          <p:nvPr/>
        </p:nvPicPr>
        <p:blipFill>
          <a:blip r:embed="rId2">
            <a:alphaModFix amt="40000"/>
          </a:blip>
          <a:srcRect t="2041" r="64136" b="34050"/>
          <a:stretch>
            <a:fillRect/>
          </a:stretch>
        </p:blipFill>
        <p:spPr>
          <a:xfrm flipH="1">
            <a:off x="-301364" y="1531010"/>
            <a:ext cx="11524470" cy="1369092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Why We Send"/>
          <p:cNvSpPr txBox="1">
            <a:spLocks noGrp="1"/>
          </p:cNvSpPr>
          <p:nvPr>
            <p:ph type="title"/>
          </p:nvPr>
        </p:nvSpPr>
        <p:spPr>
          <a:xfrm>
            <a:off x="1693842" y="4052048"/>
            <a:ext cx="6284812" cy="2402540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7000" spc="200">
                <a:solidFill>
                  <a:srgbClr val="FFFFFF"/>
                </a:solidFill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br>
              <a:rPr lang="fr-CA" dirty="0"/>
            </a:br>
            <a:r>
              <a:rPr lang="fr-CA" dirty="0"/>
              <a:t>Pourquoi nous envoyons des missionnaires</a:t>
            </a:r>
            <a:endParaRPr dirty="0"/>
          </a:p>
        </p:txBody>
      </p:sp>
      <p:sp>
        <p:nvSpPr>
          <p:cNvPr id="157" name="We are fulfilling the Great Commission…"/>
          <p:cNvSpPr txBox="1">
            <a:spLocks noGrp="1"/>
          </p:cNvSpPr>
          <p:nvPr>
            <p:ph type="body" sz="quarter" idx="1"/>
          </p:nvPr>
        </p:nvSpPr>
        <p:spPr>
          <a:xfrm>
            <a:off x="1741938" y="7530353"/>
            <a:ext cx="5842204" cy="2223247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defTabSz="457200">
              <a:defRPr sz="3200" b="0" spc="64" baseline="-18750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r>
              <a:rPr lang="fr-CA" dirty="0"/>
              <a:t>Nous accomplissons le Grand Mandat auprès de peuples vivant dans des pays où moins de 2 % de la population sont des chrétiens évangéliques.</a:t>
            </a:r>
          </a:p>
        </p:txBody>
      </p:sp>
      <p:sp>
        <p:nvSpPr>
          <p:cNvPr id="158" name="Line"/>
          <p:cNvSpPr/>
          <p:nvPr/>
        </p:nvSpPr>
        <p:spPr>
          <a:xfrm>
            <a:off x="1841874" y="4275636"/>
            <a:ext cx="1102212" cy="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59" name="DSC03797.jpg" descr="DSC03797.jpg"/>
          <p:cNvPicPr>
            <a:picLocks noChangeAspect="1"/>
          </p:cNvPicPr>
          <p:nvPr/>
        </p:nvPicPr>
        <p:blipFill>
          <a:blip r:embed="rId3"/>
          <a:srcRect l="25167" t="465" b="10968"/>
          <a:stretch>
            <a:fillRect/>
          </a:stretch>
        </p:blipFill>
        <p:spPr>
          <a:xfrm>
            <a:off x="10959761" y="0"/>
            <a:ext cx="17383783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"/>
          <p:cNvSpPr/>
          <p:nvPr/>
        </p:nvSpPr>
        <p:spPr>
          <a:xfrm>
            <a:off x="3829687" y="-137380"/>
            <a:ext cx="20748064" cy="13990760"/>
          </a:xfrm>
          <a:prstGeom prst="rect">
            <a:avLst/>
          </a:prstGeom>
          <a:solidFill>
            <a:srgbClr val="EAEA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62" name="DSC03797.jpg" descr="DSC03797.jpg"/>
          <p:cNvPicPr>
            <a:picLocks noChangeAspect="1"/>
          </p:cNvPicPr>
          <p:nvPr/>
        </p:nvPicPr>
        <p:blipFill>
          <a:blip r:embed="rId2">
            <a:alphaModFix amt="10000"/>
          </a:blip>
          <a:srcRect l="531" t="465" r="10892" b="10968"/>
          <a:stretch>
            <a:fillRect/>
          </a:stretch>
        </p:blipFill>
        <p:spPr>
          <a:xfrm>
            <a:off x="3852029" y="-1"/>
            <a:ext cx="20576349" cy="1371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A person wearing glassesDescription automatically generated" descr="A person wearing glassesDescription automatically generated"/>
          <p:cNvPicPr>
            <a:picLocks noChangeAspect="1"/>
          </p:cNvPicPr>
          <p:nvPr/>
        </p:nvPicPr>
        <p:blipFill>
          <a:blip r:embed="rId3"/>
          <a:srcRect t="2316" b="15914"/>
          <a:stretch>
            <a:fillRect/>
          </a:stretch>
        </p:blipFill>
        <p:spPr>
          <a:xfrm>
            <a:off x="1549415" y="2230834"/>
            <a:ext cx="7947147" cy="925437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Who is…"/>
          <p:cNvSpPr txBox="1">
            <a:spLocks noGrp="1"/>
          </p:cNvSpPr>
          <p:nvPr>
            <p:ph type="title"/>
          </p:nvPr>
        </p:nvSpPr>
        <p:spPr>
          <a:xfrm>
            <a:off x="11312777" y="5005492"/>
            <a:ext cx="8909540" cy="2169124"/>
          </a:xfrm>
          <a:prstGeom prst="rect">
            <a:avLst/>
          </a:prstGeom>
        </p:spPr>
        <p:txBody>
          <a:bodyPr/>
          <a:lstStyle/>
          <a:p>
            <a:pPr>
              <a:defRPr sz="7000" spc="200">
                <a:latin typeface="Minion Pro"/>
                <a:ea typeface="Minion Pro"/>
                <a:cs typeface="Minion Pro"/>
                <a:sym typeface="Minion Pro"/>
              </a:defRPr>
            </a:pPr>
            <a:r>
              <a:rPr lang="fr-CA" dirty="0"/>
              <a:t>Qui est</a:t>
            </a:r>
            <a:endParaRPr spc="208" dirty="0"/>
          </a:p>
          <a:p>
            <a:pPr>
              <a:defRPr sz="7000" spc="200">
                <a:latin typeface="Minion Pro"/>
                <a:ea typeface="Minion Pro"/>
                <a:cs typeface="Minion Pro"/>
                <a:sym typeface="Minion Pro"/>
              </a:defRPr>
            </a:pPr>
            <a:r>
              <a:rPr dirty="0"/>
              <a:t>Robert </a:t>
            </a:r>
            <a:r>
              <a:rPr dirty="0" err="1"/>
              <a:t>Jaffray</a:t>
            </a:r>
            <a:r>
              <a:rPr lang="fr-CA" dirty="0"/>
              <a:t>?</a:t>
            </a:r>
            <a:endParaRPr dirty="0"/>
          </a:p>
        </p:txBody>
      </p:sp>
      <p:sp>
        <p:nvSpPr>
          <p:cNvPr id="165" name="Almost 100 years ago, Robert Jaffray walked away from his family business and inheritance to share the Gospel as a missionary."/>
          <p:cNvSpPr txBox="1">
            <a:spLocks noGrp="1"/>
          </p:cNvSpPr>
          <p:nvPr>
            <p:ph type="body" sz="quarter" idx="1"/>
          </p:nvPr>
        </p:nvSpPr>
        <p:spPr>
          <a:xfrm>
            <a:off x="11360873" y="7277382"/>
            <a:ext cx="8263268" cy="2169125"/>
          </a:xfrm>
          <a:prstGeom prst="rect">
            <a:avLst/>
          </a:prstGeom>
        </p:spPr>
        <p:txBody>
          <a:bodyPr lIns="50800" tIns="50800" rIns="50800" bIns="50800"/>
          <a:lstStyle>
            <a:lvl1pPr defTabSz="457200">
              <a:defRPr sz="3200" b="0" spc="64" baseline="-19499"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lvl1pPr>
          </a:lstStyle>
          <a:p>
            <a:r>
              <a:rPr lang="fr-CA" dirty="0"/>
              <a:t>Il y a près d’un siècle, Robert </a:t>
            </a:r>
            <a:r>
              <a:rPr lang="fr-CA" dirty="0" err="1"/>
              <a:t>Jaffray</a:t>
            </a:r>
            <a:r>
              <a:rPr lang="fr-CA" dirty="0"/>
              <a:t> a renoncé à l’entreprise familiale et à son héritage pour annoncer l’Évangile à titre de missionnaire.</a:t>
            </a:r>
          </a:p>
        </p:txBody>
      </p:sp>
      <p:sp>
        <p:nvSpPr>
          <p:cNvPr id="166" name="Line"/>
          <p:cNvSpPr/>
          <p:nvPr/>
        </p:nvSpPr>
        <p:spPr>
          <a:xfrm>
            <a:off x="11388667" y="4275636"/>
            <a:ext cx="1102211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he Jaffray Project is our annual missions focus where we highlight the places of greatest need.…"/>
          <p:cNvSpPr txBox="1">
            <a:spLocks noGrp="1"/>
          </p:cNvSpPr>
          <p:nvPr>
            <p:ph type="body" sz="quarter" idx="1"/>
          </p:nvPr>
        </p:nvSpPr>
        <p:spPr>
          <a:xfrm>
            <a:off x="1953281" y="7420350"/>
            <a:ext cx="6737013" cy="3734373"/>
          </a:xfrm>
          <a:prstGeom prst="rect">
            <a:avLst/>
          </a:prstGeom>
        </p:spPr>
        <p:txBody>
          <a:bodyPr lIns="50800" tIns="50800" rIns="50800" bIns="50800"/>
          <a:lstStyle/>
          <a:p>
            <a:pPr defTabSz="457200">
              <a:defRPr sz="3200" b="0" spc="64" baseline="-19499"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r>
              <a:rPr lang="fr-CA" dirty="0"/>
              <a:t>Le Projet </a:t>
            </a:r>
            <a:r>
              <a:rPr lang="fr-CA" dirty="0" err="1"/>
              <a:t>Jaffray</a:t>
            </a:r>
            <a:r>
              <a:rPr lang="fr-CA" dirty="0"/>
              <a:t> est notre programme missionnaire annuel au cours duquel nous focalisons sur les endroits où les besoins sont les plus criants.</a:t>
            </a:r>
          </a:p>
          <a:p>
            <a:pPr defTabSz="457200">
              <a:defRPr sz="3200" b="0" spc="64" baseline="-19499"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endParaRPr lang="fr-CA" dirty="0"/>
          </a:p>
          <a:p>
            <a:pPr defTabSz="457200">
              <a:defRPr sz="3200" b="0" spc="64" baseline="-19499"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r>
              <a:rPr lang="fr-CA" dirty="0"/>
              <a:t>Cette année, nous amassons </a:t>
            </a:r>
            <a:r>
              <a:rPr b="1" dirty="0">
                <a:latin typeface="MyriadPro-Bold"/>
                <a:ea typeface="MyriadPro-Bold"/>
                <a:cs typeface="MyriadPro-Bold"/>
                <a:sym typeface="MyriadPro-Bold"/>
              </a:rPr>
              <a:t>300</a:t>
            </a:r>
            <a:r>
              <a:rPr lang="fr-CA" b="1" dirty="0">
                <a:latin typeface="MyriadPro-Bold"/>
                <a:ea typeface="MyriadPro-Bold"/>
                <a:cs typeface="MyriadPro-Bold"/>
                <a:sym typeface="MyriadPro-Bold"/>
              </a:rPr>
              <a:t> </a:t>
            </a:r>
            <a:r>
              <a:rPr b="1" dirty="0">
                <a:latin typeface="MyriadPro-Bold"/>
                <a:ea typeface="MyriadPro-Bold"/>
                <a:cs typeface="MyriadPro-Bold"/>
                <a:sym typeface="MyriadPro-Bold"/>
              </a:rPr>
              <a:t>000</a:t>
            </a:r>
            <a:r>
              <a:rPr lang="fr-CA" b="1" dirty="0">
                <a:latin typeface="MyriadPro-Bold"/>
                <a:ea typeface="MyriadPro-Bold"/>
                <a:cs typeface="MyriadPro-Bold"/>
                <a:sym typeface="MyriadPro-Bold"/>
              </a:rPr>
              <a:t> $ </a:t>
            </a:r>
            <a:r>
              <a:rPr lang="fr-CA" dirty="0"/>
              <a:t>pour contribuer aux efforts d’évangélisation en Asie du Sud.</a:t>
            </a:r>
            <a:br>
              <a:rPr lang="fr-CA" dirty="0"/>
            </a:br>
            <a:endParaRPr dirty="0">
              <a:latin typeface="MyriadPro-Bold"/>
              <a:ea typeface="MyriadPro-Bold"/>
              <a:cs typeface="MyriadPro-Bold"/>
              <a:sym typeface="MyriadPro-Bold"/>
            </a:endParaRPr>
          </a:p>
        </p:txBody>
      </p:sp>
      <p:sp>
        <p:nvSpPr>
          <p:cNvPr id="169" name="Rectangle"/>
          <p:cNvSpPr/>
          <p:nvPr/>
        </p:nvSpPr>
        <p:spPr>
          <a:xfrm>
            <a:off x="11186508" y="-479350"/>
            <a:ext cx="13302219" cy="14674700"/>
          </a:xfrm>
          <a:prstGeom prst="rect">
            <a:avLst/>
          </a:prstGeom>
          <a:solidFill>
            <a:srgbClr val="E8F0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0" name="What is the…"/>
          <p:cNvSpPr txBox="1"/>
          <p:nvPr/>
        </p:nvSpPr>
        <p:spPr>
          <a:xfrm>
            <a:off x="1952803" y="4922961"/>
            <a:ext cx="6451170" cy="2184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algn="l">
              <a:lnSpc>
                <a:spcPct val="80000"/>
              </a:lnSpc>
              <a:defRPr sz="7000" b="1" spc="200">
                <a:solidFill>
                  <a:srgbClr val="00426A"/>
                </a:solidFill>
                <a:latin typeface="Minion Pro"/>
                <a:ea typeface="Minion Pro"/>
                <a:cs typeface="Minion Pro"/>
                <a:sym typeface="Minion Pro"/>
              </a:defRPr>
            </a:pPr>
            <a:r>
              <a:rPr lang="fr-CA" dirty="0"/>
              <a:t>Ce qu’est le Projet </a:t>
            </a:r>
            <a:r>
              <a:rPr lang="fr-CA" dirty="0" err="1"/>
              <a:t>Jaffray</a:t>
            </a:r>
            <a:endParaRPr dirty="0"/>
          </a:p>
        </p:txBody>
      </p:sp>
      <p:sp>
        <p:nvSpPr>
          <p:cNvPr id="171" name="Line"/>
          <p:cNvSpPr/>
          <p:nvPr/>
        </p:nvSpPr>
        <p:spPr>
          <a:xfrm>
            <a:off x="1954822" y="4251588"/>
            <a:ext cx="1102211" cy="2"/>
          </a:xfrm>
          <a:prstGeom prst="line">
            <a:avLst/>
          </a:prstGeom>
          <a:ln w="25400">
            <a:solidFill>
              <a:srgbClr val="00426A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2" name="giuliano-gabella-HMEKDPzdOy0-unsplash.jpg" descr="giuliano-gabella-HMEKDPzdOy0-unsplash.jpg"/>
          <p:cNvPicPr>
            <a:picLocks noChangeAspect="1"/>
          </p:cNvPicPr>
          <p:nvPr/>
        </p:nvPicPr>
        <p:blipFill>
          <a:blip r:embed="rId2"/>
          <a:srcRect l="3640" t="7120" r="4870"/>
          <a:stretch>
            <a:fillRect/>
          </a:stretch>
        </p:blipFill>
        <p:spPr>
          <a:xfrm>
            <a:off x="12818140" y="1653586"/>
            <a:ext cx="10038807" cy="12739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Rectangle"/>
          <p:cNvSpPr/>
          <p:nvPr/>
        </p:nvSpPr>
        <p:spPr>
          <a:xfrm>
            <a:off x="7401652" y="3064203"/>
            <a:ext cx="17486362" cy="11991076"/>
          </a:xfrm>
          <a:prstGeom prst="rect">
            <a:avLst/>
          </a:prstGeom>
          <a:solidFill>
            <a:srgbClr val="00426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75" name="Slide 3-2.jpg" descr="Slide 3-2.jpg"/>
          <p:cNvPicPr>
            <a:picLocks noChangeAspect="1"/>
          </p:cNvPicPr>
          <p:nvPr/>
        </p:nvPicPr>
        <p:blipFill>
          <a:blip r:embed="rId2">
            <a:alphaModFix amt="10000"/>
          </a:blip>
          <a:srcRect l="40784" t="45882" r="11169" b="26766"/>
          <a:stretch>
            <a:fillRect/>
          </a:stretch>
        </p:blipFill>
        <p:spPr>
          <a:xfrm>
            <a:off x="7501479" y="3042077"/>
            <a:ext cx="17588075" cy="12516037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outh Asia"/>
          <p:cNvSpPr txBox="1"/>
          <p:nvPr/>
        </p:nvSpPr>
        <p:spPr>
          <a:xfrm>
            <a:off x="1255669" y="6101186"/>
            <a:ext cx="5707581" cy="2184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7000" b="1" spc="200">
                <a:solidFill>
                  <a:srgbClr val="000000"/>
                </a:solidFill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rPr lang="fr-CA" dirty="0"/>
              <a:t>Asie du Sud</a:t>
            </a:r>
            <a:endParaRPr dirty="0"/>
          </a:p>
        </p:txBody>
      </p:sp>
      <p:sp>
        <p:nvSpPr>
          <p:cNvPr id="177" name="Over a billion people spread across 500,000 villages who have never encountered the Gospel; 1000s of languages without a Bible;  a mission field the size of which this generation has never seen."/>
          <p:cNvSpPr txBox="1">
            <a:spLocks noGrp="1"/>
          </p:cNvSpPr>
          <p:nvPr>
            <p:ph type="body" sz="quarter" idx="1"/>
          </p:nvPr>
        </p:nvSpPr>
        <p:spPr>
          <a:xfrm>
            <a:off x="14635813" y="6126391"/>
            <a:ext cx="8567241" cy="3734374"/>
          </a:xfrm>
          <a:prstGeom prst="rect">
            <a:avLst/>
          </a:prstGeom>
        </p:spPr>
        <p:txBody>
          <a:bodyPr lIns="50800" tIns="50800" rIns="50800" bIns="50800"/>
          <a:lstStyle/>
          <a:p>
            <a:pPr defTabSz="457200">
              <a:defRPr sz="3200" b="0" spc="64" baseline="-19499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r>
              <a:rPr lang="fr-CA" dirty="0"/>
              <a:t>Plus d’un milliard de personnes réparties sur </a:t>
            </a:r>
            <a:r>
              <a:rPr lang="fr-CA" b="1" dirty="0">
                <a:latin typeface="MyriadPro-Bold"/>
                <a:ea typeface="MyriadPro-Bold"/>
                <a:cs typeface="MyriadPro-Bold"/>
                <a:sym typeface="MyriadPro-Bold"/>
              </a:rPr>
              <a:t>500 000</a:t>
            </a:r>
            <a:r>
              <a:rPr lang="fr-CA" b="0" dirty="0">
                <a:latin typeface="MyriadPro-Bold"/>
                <a:ea typeface="MyriadPro-Bold"/>
                <a:cs typeface="MyriadPro-Bold"/>
                <a:sym typeface="MyriadPro-Bold"/>
              </a:rPr>
              <a:t> villages n’ayant jamais entendu l’Évangile; des milliers de langues dans lesquelles la Bible n’est pas traduite; un champ missionnaire d’une telle ampleur que la génération actuelle n’en a jamais vu de semblable.</a:t>
            </a:r>
            <a:endParaRPr lang="fr-CA" dirty="0"/>
          </a:p>
          <a:p>
            <a:pPr defTabSz="457200">
              <a:defRPr sz="3200" b="0" spc="64" baseline="-19499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endParaRPr lang="fr-CA" dirty="0"/>
          </a:p>
        </p:txBody>
      </p:sp>
      <p:sp>
        <p:nvSpPr>
          <p:cNvPr id="178" name="Line"/>
          <p:cNvSpPr/>
          <p:nvPr/>
        </p:nvSpPr>
        <p:spPr>
          <a:xfrm>
            <a:off x="1409263" y="5449803"/>
            <a:ext cx="1102211" cy="3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79" name="Slide 3.jpg" descr="Slide 3.jpg"/>
          <p:cNvPicPr>
            <a:picLocks noChangeAspect="1"/>
          </p:cNvPicPr>
          <p:nvPr/>
        </p:nvPicPr>
        <p:blipFill>
          <a:blip r:embed="rId3"/>
          <a:srcRect l="49861" t="29071" b="1404"/>
          <a:stretch>
            <a:fillRect/>
          </a:stretch>
        </p:blipFill>
        <p:spPr>
          <a:xfrm>
            <a:off x="7409340" y="3061799"/>
            <a:ext cx="5932678" cy="1028284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Rectangle"/>
          <p:cNvSpPr/>
          <p:nvPr/>
        </p:nvSpPr>
        <p:spPr>
          <a:xfrm>
            <a:off x="13313376" y="-954990"/>
            <a:ext cx="11285719" cy="4021919"/>
          </a:xfrm>
          <a:prstGeom prst="rect">
            <a:avLst/>
          </a:prstGeom>
          <a:solidFill>
            <a:srgbClr val="EAEAEE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ctangle"/>
          <p:cNvSpPr/>
          <p:nvPr/>
        </p:nvSpPr>
        <p:spPr>
          <a:xfrm>
            <a:off x="9852610" y="-108128"/>
            <a:ext cx="14736642" cy="1393225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83" name="Slide 1-Image.jpg" descr="Slide 1-Image.jpg"/>
          <p:cNvPicPr>
            <a:picLocks noChangeAspect="1"/>
          </p:cNvPicPr>
          <p:nvPr/>
        </p:nvPicPr>
        <p:blipFill>
          <a:blip r:embed="rId2">
            <a:alphaModFix amt="40000"/>
          </a:blip>
          <a:srcRect t="2040" r="64136" b="32216"/>
          <a:stretch>
            <a:fillRect/>
          </a:stretch>
        </p:blipFill>
        <p:spPr>
          <a:xfrm flipH="1">
            <a:off x="10025961" y="-373608"/>
            <a:ext cx="11524470" cy="140838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Slide 5.jpg" descr="Slide 5.jpg"/>
          <p:cNvPicPr>
            <a:picLocks noChangeAspect="1"/>
          </p:cNvPicPr>
          <p:nvPr/>
        </p:nvPicPr>
        <p:blipFill>
          <a:blip r:embed="rId3"/>
          <a:srcRect r="14135"/>
          <a:stretch>
            <a:fillRect/>
          </a:stretch>
        </p:blipFill>
        <p:spPr>
          <a:xfrm>
            <a:off x="1985666" y="6922337"/>
            <a:ext cx="5745789" cy="10037714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We are renovating and building two training centres that will each train new church planters. Last year, 139 men and women were trained  to plant faith communities."/>
          <p:cNvSpPr txBox="1">
            <a:spLocks noGrp="1"/>
          </p:cNvSpPr>
          <p:nvPr>
            <p:ph type="body" sz="quarter" idx="1"/>
          </p:nvPr>
        </p:nvSpPr>
        <p:spPr>
          <a:xfrm>
            <a:off x="12053164" y="6819165"/>
            <a:ext cx="8567241" cy="3734373"/>
          </a:xfrm>
          <a:prstGeom prst="rect">
            <a:avLst/>
          </a:prstGeom>
        </p:spPr>
        <p:txBody>
          <a:bodyPr lIns="50800" tIns="50800" rIns="50800" bIns="50800"/>
          <a:lstStyle/>
          <a:p>
            <a:pPr defTabSz="457200">
              <a:defRPr sz="3200" b="0" spc="64" baseline="-19499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r>
              <a:rPr lang="fr-CA" dirty="0"/>
              <a:t>Nous bâtissons et rénovons actuellement deux centres de formation d’implanteurs d’églises. L’an dernier, 139 hommes et femmes y ont été formés en vue d’implanter des communautés de foi.</a:t>
            </a:r>
          </a:p>
          <a:p>
            <a:pPr defTabSz="457200">
              <a:defRPr sz="3200" b="0" spc="64" baseline="-19499"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endParaRPr lang="fr-CA" dirty="0"/>
          </a:p>
        </p:txBody>
      </p:sp>
      <p:sp>
        <p:nvSpPr>
          <p:cNvPr id="186" name="Mission Update"/>
          <p:cNvSpPr txBox="1"/>
          <p:nvPr/>
        </p:nvSpPr>
        <p:spPr>
          <a:xfrm>
            <a:off x="12052685" y="5379861"/>
            <a:ext cx="10578715" cy="2184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80000"/>
              </a:lnSpc>
              <a:defRPr sz="7000" b="1" spc="200">
                <a:solidFill>
                  <a:srgbClr val="FFFFFF"/>
                </a:solidFill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rPr lang="fr-CA" dirty="0"/>
              <a:t>Mise à jour de la mission</a:t>
            </a:r>
            <a:endParaRPr dirty="0"/>
          </a:p>
        </p:txBody>
      </p:sp>
      <p:sp>
        <p:nvSpPr>
          <p:cNvPr id="187" name="Line"/>
          <p:cNvSpPr/>
          <p:nvPr/>
        </p:nvSpPr>
        <p:spPr>
          <a:xfrm>
            <a:off x="12054703" y="4708487"/>
            <a:ext cx="1102211" cy="3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88" name="Slide 5-2.jpg" descr="Slide 5-2.jpg"/>
          <p:cNvPicPr>
            <a:picLocks noChangeAspect="1"/>
          </p:cNvPicPr>
          <p:nvPr/>
        </p:nvPicPr>
        <p:blipFill>
          <a:blip r:embed="rId4"/>
          <a:srcRect l="17544" r="30226" b="52960"/>
          <a:stretch>
            <a:fillRect/>
          </a:stretch>
        </p:blipFill>
        <p:spPr>
          <a:xfrm>
            <a:off x="1993206" y="-207221"/>
            <a:ext cx="5730952" cy="64519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"/>
          <p:cNvSpPr/>
          <p:nvPr/>
        </p:nvSpPr>
        <p:spPr>
          <a:xfrm>
            <a:off x="-199906" y="-384665"/>
            <a:ext cx="26791458" cy="14674703"/>
          </a:xfrm>
          <a:prstGeom prst="rect">
            <a:avLst/>
          </a:prstGeom>
          <a:solidFill>
            <a:srgbClr val="E8F0F7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91" name="Slide 6-5.jpg" descr="Slide 6-5.jpg"/>
          <p:cNvPicPr>
            <a:picLocks noChangeAspect="1"/>
          </p:cNvPicPr>
          <p:nvPr/>
        </p:nvPicPr>
        <p:blipFill>
          <a:blip r:embed="rId2">
            <a:alphaModFix amt="70000"/>
          </a:blip>
          <a:srcRect l="36068" t="5319" r="31283" b="10402"/>
          <a:stretch>
            <a:fillRect/>
          </a:stretch>
        </p:blipFill>
        <p:spPr>
          <a:xfrm>
            <a:off x="8833504" y="1078278"/>
            <a:ext cx="6716991" cy="11559445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Rectangle"/>
          <p:cNvSpPr/>
          <p:nvPr/>
        </p:nvSpPr>
        <p:spPr>
          <a:xfrm>
            <a:off x="795615" y="3861382"/>
            <a:ext cx="10928109" cy="66906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3" name="Pray for South Asia"/>
          <p:cNvSpPr txBox="1">
            <a:spLocks noGrp="1"/>
          </p:cNvSpPr>
          <p:nvPr>
            <p:ph type="title"/>
          </p:nvPr>
        </p:nvSpPr>
        <p:spPr>
          <a:xfrm>
            <a:off x="2079941" y="6167327"/>
            <a:ext cx="8359458" cy="116787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7000" spc="200">
                <a:solidFill>
                  <a:srgbClr val="00426A"/>
                </a:solidFill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rPr lang="fr-CA" dirty="0"/>
              <a:t>Priez pour l’Asie du Sud</a:t>
            </a:r>
            <a:endParaRPr dirty="0"/>
          </a:p>
        </p:txBody>
      </p:sp>
      <p:sp>
        <p:nvSpPr>
          <p:cNvPr id="194" name="Pray for discernment and wisdom to know where God is calling us to respond."/>
          <p:cNvSpPr txBox="1">
            <a:spLocks noGrp="1"/>
          </p:cNvSpPr>
          <p:nvPr>
            <p:ph type="body" sz="quarter" idx="1"/>
          </p:nvPr>
        </p:nvSpPr>
        <p:spPr>
          <a:xfrm>
            <a:off x="2128035" y="8065053"/>
            <a:ext cx="8263268" cy="1725678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defTabSz="457200">
              <a:defRPr sz="3200" spc="64" baseline="-19499">
                <a:uFill>
                  <a:solidFill>
                    <a:srgbClr val="000000"/>
                  </a:solidFill>
                </a:uFill>
                <a:latin typeface="MyriadPro-Bold"/>
                <a:ea typeface="MyriadPro-Bold"/>
                <a:cs typeface="MyriadPro-Bold"/>
                <a:sym typeface="MyriadPro-Bold"/>
              </a:defRPr>
            </a:pPr>
            <a:r>
              <a:rPr dirty="0" err="1"/>
              <a:t>Pr</a:t>
            </a:r>
            <a:r>
              <a:rPr lang="fr-CA" dirty="0" err="1"/>
              <a:t>iez</a:t>
            </a:r>
            <a:r>
              <a:rPr b="0" dirty="0">
                <a:latin typeface="MyriadPro-Regular"/>
                <a:ea typeface="MyriadPro-Regular"/>
                <a:cs typeface="MyriadPro-Regular"/>
                <a:sym typeface="MyriadPro-Regular"/>
              </a:rPr>
              <a:t> </a:t>
            </a:r>
            <a:r>
              <a:rPr lang="fr-CA" b="0" dirty="0">
                <a:latin typeface="MyriadPro-Regular"/>
                <a:ea typeface="MyriadPro-Regular"/>
                <a:cs typeface="MyriadPro-Regular"/>
                <a:sym typeface="MyriadPro-Regular"/>
              </a:rPr>
              <a:t>pour que Dieu nous accorde le discernement et la sagesse nécessaires afin que nous sachions où il nous appelle à œuvrer.</a:t>
            </a:r>
          </a:p>
          <a:p>
            <a:pPr defTabSz="457200">
              <a:defRPr sz="3200" spc="64" baseline="-19499">
                <a:uFill>
                  <a:solidFill>
                    <a:srgbClr val="000000"/>
                  </a:solidFill>
                </a:uFill>
                <a:latin typeface="MyriadPro-Bold"/>
                <a:ea typeface="MyriadPro-Bold"/>
                <a:cs typeface="MyriadPro-Bold"/>
                <a:sym typeface="MyriadPro-Bold"/>
              </a:defRPr>
            </a:pPr>
            <a:endParaRPr lang="fr-CA" b="0" dirty="0">
              <a:latin typeface="MyriadPro-Regular"/>
              <a:ea typeface="MyriadPro-Regular"/>
              <a:cs typeface="MyriadPro-Regular"/>
              <a:sym typeface="MyriadPro-Regular"/>
            </a:endParaRPr>
          </a:p>
        </p:txBody>
      </p:sp>
      <p:sp>
        <p:nvSpPr>
          <p:cNvPr id="195" name="Line"/>
          <p:cNvSpPr/>
          <p:nvPr/>
        </p:nvSpPr>
        <p:spPr>
          <a:xfrm>
            <a:off x="2155831" y="5437470"/>
            <a:ext cx="1102211" cy="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96" name="Slide 6-4.jpg" descr="Slide 6-4.jpg"/>
          <p:cNvPicPr>
            <a:picLocks noChangeAspect="1"/>
          </p:cNvPicPr>
          <p:nvPr/>
        </p:nvPicPr>
        <p:blipFill>
          <a:blip r:embed="rId3">
            <a:alphaModFix amt="70000"/>
          </a:blip>
          <a:srcRect l="20033" t="2610" r="42569" b="1603"/>
          <a:stretch>
            <a:fillRect/>
          </a:stretch>
        </p:blipFill>
        <p:spPr>
          <a:xfrm>
            <a:off x="16153809" y="1062424"/>
            <a:ext cx="6788127" cy="11591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Rectangle"/>
          <p:cNvSpPr/>
          <p:nvPr/>
        </p:nvSpPr>
        <p:spPr>
          <a:xfrm>
            <a:off x="-199906" y="-130665"/>
            <a:ext cx="26791458" cy="14674703"/>
          </a:xfrm>
          <a:prstGeom prst="rect">
            <a:avLst/>
          </a:prstGeom>
          <a:solidFill>
            <a:srgbClr val="F2FCF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99" name="Slide 6-7.jpg" descr="Slide 6-7.jpg"/>
          <p:cNvPicPr>
            <a:picLocks noChangeAspect="1"/>
          </p:cNvPicPr>
          <p:nvPr/>
        </p:nvPicPr>
        <p:blipFill>
          <a:blip r:embed="rId2">
            <a:alphaModFix amt="70000"/>
          </a:blip>
          <a:srcRect r="67611" b="15676"/>
          <a:stretch>
            <a:fillRect/>
          </a:stretch>
        </p:blipFill>
        <p:spPr>
          <a:xfrm>
            <a:off x="16114197" y="1075074"/>
            <a:ext cx="6663585" cy="11565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Slide 6-6.jpg" descr="Slide 6-6.jpg"/>
          <p:cNvPicPr>
            <a:picLocks noChangeAspect="1"/>
          </p:cNvPicPr>
          <p:nvPr/>
        </p:nvPicPr>
        <p:blipFill>
          <a:blip r:embed="rId3">
            <a:alphaModFix amt="70000"/>
          </a:blip>
          <a:srcRect l="36256" t="11656" r="31286" b="3691"/>
          <a:stretch>
            <a:fillRect/>
          </a:stretch>
        </p:blipFill>
        <p:spPr>
          <a:xfrm>
            <a:off x="1507363" y="1104234"/>
            <a:ext cx="6677870" cy="11610809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Rectangle"/>
          <p:cNvSpPr/>
          <p:nvPr/>
        </p:nvSpPr>
        <p:spPr>
          <a:xfrm>
            <a:off x="6727945" y="3861382"/>
            <a:ext cx="10928110" cy="669060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2" name="Pray for South Asia"/>
          <p:cNvSpPr txBox="1">
            <a:spLocks noGrp="1"/>
          </p:cNvSpPr>
          <p:nvPr>
            <p:ph type="title"/>
          </p:nvPr>
        </p:nvSpPr>
        <p:spPr>
          <a:xfrm>
            <a:off x="8012272" y="6167327"/>
            <a:ext cx="8359456" cy="116787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7000" spc="200">
                <a:solidFill>
                  <a:srgbClr val="00426A"/>
                </a:solidFill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rPr lang="fr-CA" dirty="0"/>
              <a:t>Priez pour l’Asie du Sud</a:t>
            </a:r>
            <a:endParaRPr dirty="0"/>
          </a:p>
        </p:txBody>
      </p:sp>
      <p:sp>
        <p:nvSpPr>
          <p:cNvPr id="203" name="Pray for clarity in establishing the right partnerships—to maximize who God has prepared us to be in South Asia."/>
          <p:cNvSpPr txBox="1">
            <a:spLocks noGrp="1"/>
          </p:cNvSpPr>
          <p:nvPr>
            <p:ph type="body" sz="quarter" idx="1"/>
          </p:nvPr>
        </p:nvSpPr>
        <p:spPr>
          <a:xfrm>
            <a:off x="8060366" y="8194620"/>
            <a:ext cx="8263268" cy="1596111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defTabSz="457200">
              <a:defRPr sz="3200" spc="64" baseline="-18750">
                <a:uFill>
                  <a:solidFill>
                    <a:srgbClr val="000000"/>
                  </a:solidFill>
                </a:uFill>
                <a:latin typeface="MyriadPro-Bold"/>
                <a:ea typeface="MyriadPro-Bold"/>
                <a:cs typeface="MyriadPro-Bold"/>
                <a:sym typeface="MyriadPro-Bold"/>
              </a:defRPr>
            </a:pPr>
            <a:r>
              <a:rPr dirty="0" err="1"/>
              <a:t>Pr</a:t>
            </a:r>
            <a:r>
              <a:rPr lang="fr-CA" dirty="0" err="1"/>
              <a:t>iez</a:t>
            </a:r>
            <a:r>
              <a:rPr b="0" dirty="0">
                <a:latin typeface="MyriadPro-Regular"/>
                <a:ea typeface="MyriadPro-Regular"/>
                <a:cs typeface="MyriadPro-Regular"/>
                <a:sym typeface="MyriadPro-Regular"/>
              </a:rPr>
              <a:t> </a:t>
            </a:r>
            <a:r>
              <a:rPr lang="fr-CA" b="0" dirty="0">
                <a:latin typeface="MyriadPro-Regular"/>
                <a:ea typeface="MyriadPro-Regular"/>
                <a:cs typeface="MyriadPro-Regular"/>
                <a:sym typeface="MyriadPro-Regular"/>
              </a:rPr>
              <a:t>pour que nous sachions clairement comment établir les bons partenariats, qui nous permettront d’être la présence que Dieu nous a préparés à être en Asie du Sud.</a:t>
            </a:r>
          </a:p>
          <a:p>
            <a:pPr defTabSz="457200">
              <a:defRPr sz="3200" spc="64" baseline="-18750">
                <a:uFill>
                  <a:solidFill>
                    <a:srgbClr val="000000"/>
                  </a:solidFill>
                </a:uFill>
                <a:latin typeface="MyriadPro-Bold"/>
                <a:ea typeface="MyriadPro-Bold"/>
                <a:cs typeface="MyriadPro-Bold"/>
                <a:sym typeface="MyriadPro-Bold"/>
              </a:defRPr>
            </a:pPr>
            <a:endParaRPr lang="fr-CA" b="0" dirty="0">
              <a:latin typeface="MyriadPro-Regular"/>
              <a:ea typeface="MyriadPro-Regular"/>
              <a:cs typeface="MyriadPro-Regular"/>
              <a:sym typeface="MyriadPro-Regular"/>
            </a:endParaRPr>
          </a:p>
        </p:txBody>
      </p:sp>
      <p:sp>
        <p:nvSpPr>
          <p:cNvPr id="204" name="Line"/>
          <p:cNvSpPr/>
          <p:nvPr/>
        </p:nvSpPr>
        <p:spPr>
          <a:xfrm>
            <a:off x="8088162" y="5437470"/>
            <a:ext cx="1102211" cy="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"/>
          <p:cNvSpPr/>
          <p:nvPr/>
        </p:nvSpPr>
        <p:spPr>
          <a:xfrm>
            <a:off x="-199906" y="-130665"/>
            <a:ext cx="26791458" cy="14674703"/>
          </a:xfrm>
          <a:prstGeom prst="rect">
            <a:avLst/>
          </a:prstGeom>
          <a:solidFill>
            <a:srgbClr val="F0EDF4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07" name="Slide 6-9.jpg" descr="Slide 6-9.jpg"/>
          <p:cNvPicPr>
            <a:picLocks noChangeAspect="1"/>
          </p:cNvPicPr>
          <p:nvPr/>
        </p:nvPicPr>
        <p:blipFill>
          <a:blip r:embed="rId2"/>
          <a:srcRect l="59472" r="8275" b="15641"/>
          <a:stretch>
            <a:fillRect/>
          </a:stretch>
        </p:blipFill>
        <p:spPr>
          <a:xfrm>
            <a:off x="8874125" y="1072712"/>
            <a:ext cx="6635605" cy="11570576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Rectangle"/>
          <p:cNvSpPr/>
          <p:nvPr/>
        </p:nvSpPr>
        <p:spPr>
          <a:xfrm>
            <a:off x="13004300" y="3861382"/>
            <a:ext cx="10928109" cy="709612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09" name="Pray for South Asia"/>
          <p:cNvSpPr txBox="1">
            <a:spLocks noGrp="1"/>
          </p:cNvSpPr>
          <p:nvPr>
            <p:ph type="title"/>
          </p:nvPr>
        </p:nvSpPr>
        <p:spPr>
          <a:xfrm>
            <a:off x="14288627" y="6167327"/>
            <a:ext cx="8359455" cy="116787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7000" spc="200">
                <a:solidFill>
                  <a:srgbClr val="00426A"/>
                </a:solidFill>
                <a:latin typeface="Minion Pro"/>
                <a:ea typeface="Minion Pro"/>
                <a:cs typeface="Minion Pro"/>
                <a:sym typeface="Minion Pro"/>
              </a:defRPr>
            </a:lvl1pPr>
          </a:lstStyle>
          <a:p>
            <a:r>
              <a:rPr lang="fr-CA" dirty="0"/>
              <a:t>Priez pour l’Asie du Sud</a:t>
            </a:r>
            <a:endParaRPr dirty="0"/>
          </a:p>
        </p:txBody>
      </p:sp>
      <p:sp>
        <p:nvSpPr>
          <p:cNvPr id="210" name="The task is impossible for us to accomplish unless God moves in a miraculous way.…"/>
          <p:cNvSpPr txBox="1">
            <a:spLocks noGrp="1"/>
          </p:cNvSpPr>
          <p:nvPr>
            <p:ph type="body" sz="quarter" idx="1"/>
          </p:nvPr>
        </p:nvSpPr>
        <p:spPr>
          <a:xfrm>
            <a:off x="14336720" y="8065052"/>
            <a:ext cx="8263268" cy="2363777"/>
          </a:xfrm>
          <a:prstGeom prst="rect">
            <a:avLst/>
          </a:prstGeom>
        </p:spPr>
        <p:txBody>
          <a:bodyPr lIns="50800" tIns="50800" rIns="50800" bIns="50800">
            <a:normAutofit/>
          </a:bodyPr>
          <a:lstStyle/>
          <a:p>
            <a:pPr defTabSz="457200">
              <a:defRPr sz="3200" b="0" spc="64" baseline="-19499"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r>
              <a:rPr lang="fr-CA" dirty="0"/>
              <a:t>Sans que Dieu n’agisse de façon </a:t>
            </a:r>
            <a:r>
              <a:rPr lang="fr-CA" dirty="0" err="1"/>
              <a:t>indédite</a:t>
            </a:r>
            <a:r>
              <a:rPr lang="fr-CA" dirty="0"/>
              <a:t>, il nous sera impossible d’accomplir notre mission.</a:t>
            </a:r>
          </a:p>
          <a:p>
            <a:pPr defTabSz="457200">
              <a:defRPr sz="3200" b="0" spc="64" baseline="-19499"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r>
              <a:rPr lang="fr-CA" dirty="0"/>
              <a:t>Demandez à Dieu d’intervenir de manière inégalée en Asie du Sud.</a:t>
            </a:r>
          </a:p>
          <a:p>
            <a:pPr defTabSz="457200">
              <a:defRPr sz="3200" b="0" spc="64" baseline="-19499">
                <a:uFill>
                  <a:solidFill>
                    <a:srgbClr val="000000"/>
                  </a:solidFill>
                </a:uFill>
                <a:latin typeface="MyriadPro-Regular"/>
                <a:ea typeface="MyriadPro-Regular"/>
                <a:cs typeface="MyriadPro-Regular"/>
                <a:sym typeface="MyriadPro-Regular"/>
              </a:defRPr>
            </a:pPr>
            <a:endParaRPr lang="fr-CA" dirty="0"/>
          </a:p>
        </p:txBody>
      </p:sp>
      <p:sp>
        <p:nvSpPr>
          <p:cNvPr id="211" name="Line"/>
          <p:cNvSpPr/>
          <p:nvPr/>
        </p:nvSpPr>
        <p:spPr>
          <a:xfrm>
            <a:off x="14364517" y="5437470"/>
            <a:ext cx="1102211" cy="2"/>
          </a:xfrm>
          <a:prstGeom prst="line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12" name="Slide 6-8.jpg" descr="Slide 6-8.jpg"/>
          <p:cNvPicPr>
            <a:picLocks noChangeAspect="1"/>
          </p:cNvPicPr>
          <p:nvPr/>
        </p:nvPicPr>
        <p:blipFill>
          <a:blip r:embed="rId3"/>
          <a:srcRect l="22306" t="942" r="46185" b="1040"/>
          <a:stretch>
            <a:fillRect/>
          </a:stretch>
        </p:blipFill>
        <p:spPr>
          <a:xfrm>
            <a:off x="1685874" y="1088013"/>
            <a:ext cx="6594941" cy="11539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277149B3A13D4CBB3D0D3721292AFF" ma:contentTypeVersion="19" ma:contentTypeDescription="Create a new document." ma:contentTypeScope="" ma:versionID="09caed62bde9c38efc984d42187b39c3">
  <xsd:schema xmlns:xsd="http://www.w3.org/2001/XMLSchema" xmlns:xs="http://www.w3.org/2001/XMLSchema" xmlns:p="http://schemas.microsoft.com/office/2006/metadata/properties" xmlns:ns2="ef6091b7-4b3b-4414-9488-2d6d296ecabf" xmlns:ns3="889f5c4d-dbf4-489e-a003-5c98ed16ac63" targetNamespace="http://schemas.microsoft.com/office/2006/metadata/properties" ma:root="true" ma:fieldsID="7bfeba64174b7f456c6cb50afc8221d4" ns2:_="" ns3:_="">
    <xsd:import namespace="ef6091b7-4b3b-4414-9488-2d6d296ecabf"/>
    <xsd:import namespace="889f5c4d-dbf4-489e-a003-5c98ed16ac63"/>
    <xsd:element name="properties">
      <xsd:complexType>
        <xsd:sequence>
          <xsd:element name="documentManagement">
            <xsd:complexType>
              <xsd:all>
                <xsd:element ref="ns2:Department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6091b7-4b3b-4414-9488-2d6d296ecabf" elementFormDefault="qualified">
    <xsd:import namespace="http://schemas.microsoft.com/office/2006/documentManagement/types"/>
    <xsd:import namespace="http://schemas.microsoft.com/office/infopath/2007/PartnerControls"/>
    <xsd:element name="Department" ma:index="8" nillable="true" ma:displayName="Department" ma:list="{31afa986-80c4-4283-a2de-8f86690a913c}" ma:internalName="Department" ma:readOnly="false" ma:showField="Title">
      <xsd:simpleType>
        <xsd:restriction base="dms:Lookup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a8c4378-b1b8-4427-b67a-11855d2a88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9f5c4d-dbf4-489e-a003-5c98ed16ac6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130c3c1f-34c8-40c3-bcc5-320ab65d9716}" ma:internalName="TaxCatchAll" ma:showField="CatchAllData" ma:web="889f5c4d-dbf4-489e-a003-5c98ed16ac6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4DD039-DA40-4FF2-A645-E5B3B866F4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6091b7-4b3b-4414-9488-2d6d296ecabf"/>
    <ds:schemaRef ds:uri="889f5c4d-dbf4-489e-a003-5c98ed16ac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7A6BB4-785F-4EBA-9F05-ED8E8872AB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429</Words>
  <Application>Microsoft Office PowerPoint</Application>
  <PresentationFormat>Personnalisé</PresentationFormat>
  <Paragraphs>33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Helvetica Neue</vt:lpstr>
      <vt:lpstr>Helvetica Neue Medium</vt:lpstr>
      <vt:lpstr>Minion Pro</vt:lpstr>
      <vt:lpstr>MyriadPro-Bold</vt:lpstr>
      <vt:lpstr>MyriadPro-Regular</vt:lpstr>
      <vt:lpstr>21_BasicWhite</vt:lpstr>
      <vt:lpstr>Présentation PowerPoint</vt:lpstr>
      <vt:lpstr> Pourquoi nous envoyons des missionnaires</vt:lpstr>
      <vt:lpstr>Qui est Robert Jaffray?</vt:lpstr>
      <vt:lpstr>Présentation PowerPoint</vt:lpstr>
      <vt:lpstr>Présentation PowerPoint</vt:lpstr>
      <vt:lpstr>Présentation PowerPoint</vt:lpstr>
      <vt:lpstr>Priez pour l’Asie du Sud</vt:lpstr>
      <vt:lpstr>Priez pour l’Asie du Sud</vt:lpstr>
      <vt:lpstr>Priez pour l’Asie du Sud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Marie-Andrée</dc:creator>
  <cp:lastModifiedBy>Marie-Andrée</cp:lastModifiedBy>
  <cp:revision>3</cp:revision>
  <dcterms:modified xsi:type="dcterms:W3CDTF">2022-08-08T18:22:07Z</dcterms:modified>
</cp:coreProperties>
</file>